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80" r:id="rId3"/>
    <p:sldId id="257" r:id="rId4"/>
    <p:sldId id="258" r:id="rId5"/>
    <p:sldId id="269" r:id="rId6"/>
    <p:sldId id="271" r:id="rId7"/>
    <p:sldId id="296" r:id="rId8"/>
    <p:sldId id="289" r:id="rId9"/>
    <p:sldId id="288" r:id="rId10"/>
    <p:sldId id="294" r:id="rId11"/>
    <p:sldId id="290" r:id="rId12"/>
    <p:sldId id="281" r:id="rId13"/>
    <p:sldId id="298" r:id="rId14"/>
    <p:sldId id="299" r:id="rId15"/>
  </p:sldIdLst>
  <p:sldSz cx="9144000" cy="5143500" type="screen16x9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FC5"/>
    <a:srgbClr val="E8282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37" autoAdjust="0"/>
  </p:normalViewPr>
  <p:slideViewPr>
    <p:cSldViewPr snapToGrid="0" snapToObjects="1">
      <p:cViewPr varScale="1">
        <p:scale>
          <a:sx n="90" d="100"/>
          <a:sy n="90" d="100"/>
        </p:scale>
        <p:origin x="590" y="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238" cy="48101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8101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9"/>
            <a:ext cx="3170238" cy="48101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8101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5640B97D-7810-48D5-AC19-4911C7649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6140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238" cy="48101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1"/>
            <a:ext cx="3170238" cy="48101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9" y="4621214"/>
            <a:ext cx="5851525" cy="3779837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9"/>
            <a:ext cx="3170238" cy="48101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9"/>
            <a:ext cx="3170238" cy="48101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F1A25D69-9F55-4CDE-8200-1659262F1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498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https://</a:t>
            </a:r>
            <a:r>
              <a:rPr lang="en-US" dirty="0" err="1" smtClean="0"/>
              <a:t>patch.com</a:t>
            </a:r>
            <a:r>
              <a:rPr lang="en-US" dirty="0" smtClean="0"/>
              <a:t>/</a:t>
            </a:r>
            <a:r>
              <a:rPr lang="en-US" dirty="0" err="1" smtClean="0"/>
              <a:t>california</a:t>
            </a:r>
            <a:r>
              <a:rPr lang="en-US" dirty="0" smtClean="0"/>
              <a:t>/</a:t>
            </a:r>
            <a:r>
              <a:rPr lang="en-US" dirty="0" err="1" smtClean="0"/>
              <a:t>berkeley</a:t>
            </a:r>
            <a:r>
              <a:rPr lang="en-US" dirty="0" smtClean="0"/>
              <a:t>/seven-dimensions-wellness-seniors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25D69-9F55-4CDE-8200-1659262F1A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9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86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18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54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8CBD76-3923-4FBB-859B-C0F6B19D9BC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689404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Copyrighted material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175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979EA1-3880-4A99-AE49-953E0DD36DC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7830" y="4767263"/>
            <a:ext cx="1730326" cy="273844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Copyrighted material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008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2B0901-C29A-443C-B2C2-F90DD7E5CB6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924318" y="4767263"/>
            <a:ext cx="2160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Copyrighted material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995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7F4E2-D404-4106-8F22-8F8DB5150A9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E8432-9367-F34B-BD92-4A60E08496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475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3B320-D9A2-461C-AC78-C199F421F61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E8432-9367-F34B-BD92-4A60E08496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863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D99865-5BCB-4093-8B04-B474A6C18CD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E8432-9367-F34B-BD92-4A60E08496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920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1B726-88CC-44CE-87E7-6A7295BF65D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E8432-9367-F34B-BD92-4A60E08496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309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339EF-933D-4AF2-878A-252C9443D2B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E8432-9367-F34B-BD92-4A60E08496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54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07" y="1059180"/>
            <a:ext cx="8229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907221" y="4806718"/>
            <a:ext cx="22407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Copyrighted material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837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2DAA72-9359-43FF-B3F6-D7078F992FE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E8432-9367-F34B-BD92-4A60E08496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911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14F63A-9E47-4851-A9FA-46D6D389B84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E8432-9367-F34B-BD92-4A60E08496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152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F7FC2-EBB1-42DF-A791-67239AE450E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E8432-9367-F34B-BD92-4A60E08496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329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53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41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19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09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0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95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3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C46A-9D23-4395-8A92-FBE3CBD075C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E8432-9367-F34B-BD92-4A60E08496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50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LoPbtSK8cQ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73" y="460915"/>
            <a:ext cx="8742557" cy="1873407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Chapter 11</a:t>
            </a:r>
            <a:r>
              <a:rPr lang="en-US" sz="2800" b="1" dirty="0">
                <a:solidFill>
                  <a:srgbClr val="002060"/>
                </a:solidFill>
              </a:rPr>
              <a:t/>
            </a:r>
            <a:br>
              <a:rPr lang="en-US" sz="2800" b="1" dirty="0">
                <a:solidFill>
                  <a:srgbClr val="002060"/>
                </a:solidFill>
              </a:rPr>
            </a:br>
            <a:r>
              <a:rPr lang="en-US" sz="2800" b="1" dirty="0">
                <a:solidFill>
                  <a:srgbClr val="002060"/>
                </a:solidFill>
              </a:rPr>
              <a:t>Analysis and management of health and wellness </a:t>
            </a:r>
            <a:r>
              <a:rPr lang="en-US" sz="2800" b="1" dirty="0" smtClean="0">
                <a:solidFill>
                  <a:srgbClr val="002060"/>
                </a:solidFill>
              </a:rPr>
              <a:t>programs and offerings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710" y="2542477"/>
            <a:ext cx="8430321" cy="135301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Dr</a:t>
            </a:r>
            <a:r>
              <a:rPr lang="en-US" sz="2400" b="1" dirty="0" smtClean="0">
                <a:solidFill>
                  <a:srgbClr val="002060"/>
                </a:solidFill>
              </a:rPr>
              <a:t>. Bendegul </a:t>
            </a:r>
            <a:r>
              <a:rPr lang="en-US" sz="2400" b="1" dirty="0" smtClean="0">
                <a:solidFill>
                  <a:srgbClr val="002060"/>
                </a:solidFill>
              </a:rPr>
              <a:t>Okumus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Heather Linton Kelly</a:t>
            </a:r>
          </a:p>
          <a:p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8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Data Gathering &amp; Analysis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17007" y="1059180"/>
            <a:ext cx="8362720" cy="354999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Customer/Guest Satisfaction </a:t>
            </a:r>
            <a:r>
              <a:rPr lang="en-US" sz="2000" dirty="0" smtClean="0">
                <a:solidFill>
                  <a:srgbClr val="002060"/>
                </a:solidFill>
              </a:rPr>
              <a:t>Surveys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Focus Groups &amp; Personal Interviews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Natural Experiments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Online Reputation Management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Using the Data and Taking Actions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3"/>
          <a:stretch/>
        </p:blipFill>
        <p:spPr>
          <a:xfrm>
            <a:off x="5424334" y="1063229"/>
            <a:ext cx="3242370" cy="280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71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Summary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931" y="914400"/>
            <a:ext cx="8512097" cy="3680223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Experiences go beyond commodities, good, and services, and into a tailored situation that be thought of almost like an interactive performance, where customer participate and connect with the event at hand.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There are five design key principles related to experience: theme the experience, harmonize impressions with positive cues, eliminate negative cues, mix in memorabilia, and engage all five senses.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Services are intangible, variable, and perishable. They are also produced and consumed simultaneously.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Tools available to address service concerns include Standard Operating Procedures (SOPs) and training.</a:t>
            </a:r>
          </a:p>
        </p:txBody>
      </p:sp>
    </p:spTree>
    <p:extLst>
      <p:ext uri="{BB962C8B-B14F-4D97-AF65-F5344CB8AC3E}">
        <p14:creationId xmlns:p14="http://schemas.microsoft.com/office/powerpoint/2010/main" val="179052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Summary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14400"/>
            <a:ext cx="8352263" cy="3680223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Training should thorough and delivered in a professional, detailed manners and include follow-up resources.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Key Performance Indicators (KPIs) monitor the performance of wellness facilities, programs, and offerings. They include treatment room utilization, revenue per guest, revenue per available treatment room, and many more.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One method of evaluating a wellness program is the Five P’s of Evaluation: participants, personnel, programs and offerings, place, and paperwork.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Wellness customer surveys are self-administered and use rating scales to understand how happy clients were with the wellness products, services, and experiences.</a:t>
            </a:r>
          </a:p>
        </p:txBody>
      </p:sp>
    </p:spTree>
    <p:extLst>
      <p:ext uri="{BB962C8B-B14F-4D97-AF65-F5344CB8AC3E}">
        <p14:creationId xmlns:p14="http://schemas.microsoft.com/office/powerpoint/2010/main" val="332906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Summary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3680223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Focus groups and natural wellness experiments are also ways to gather data on wellness products, services, and experiences.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A natural well experiment is one that is carried out during a regular course of events where one change is made to the experience and the resulting satisfaction is compared to the consistent experience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A production description manual includes a list of ingredients and descriptions for every product sold or used in the facility, along with their uses, benefits, and contraindications.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A treatment protocol manual is a detailed manual for each of the treatments and services offered in a spa, with information on the products used, and the timing and steps for each treatment. </a:t>
            </a:r>
          </a:p>
        </p:txBody>
      </p:sp>
    </p:spTree>
    <p:extLst>
      <p:ext uri="{BB962C8B-B14F-4D97-AF65-F5344CB8AC3E}">
        <p14:creationId xmlns:p14="http://schemas.microsoft.com/office/powerpoint/2010/main" val="310491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6176"/>
            <a:ext cx="8229600" cy="3598447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</a:rPr>
              <a:t>Describe </a:t>
            </a:r>
            <a:r>
              <a:rPr lang="en-US" sz="2000" dirty="0">
                <a:solidFill>
                  <a:srgbClr val="002060"/>
                </a:solidFill>
              </a:rPr>
              <a:t>what wellness programs and offerings that Arctic Bath Hotel and Spa provides to their guests.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</a:rPr>
              <a:t>List </a:t>
            </a:r>
            <a:r>
              <a:rPr lang="en-US" sz="2000" dirty="0">
                <a:solidFill>
                  <a:srgbClr val="002060"/>
                </a:solidFill>
              </a:rPr>
              <a:t>and explain what wellness programs and offering hospitality and tourism businesses can offer to their guests.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</a:rPr>
              <a:t>Explain </a:t>
            </a:r>
            <a:r>
              <a:rPr lang="en-US" sz="2000" dirty="0">
                <a:solidFill>
                  <a:srgbClr val="002060"/>
                </a:solidFill>
              </a:rPr>
              <a:t>and discuss key performance indicators to measure the success of these wellness offerings.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</a:rPr>
              <a:t>Describe </a:t>
            </a:r>
            <a:r>
              <a:rPr lang="en-US" sz="2000" dirty="0">
                <a:solidFill>
                  <a:srgbClr val="002060"/>
                </a:solidFill>
              </a:rPr>
              <a:t>different ways to gather data related to customer feedback.</a:t>
            </a:r>
          </a:p>
        </p:txBody>
      </p:sp>
    </p:spTree>
    <p:extLst>
      <p:ext uri="{BB962C8B-B14F-4D97-AF65-F5344CB8AC3E}">
        <p14:creationId xmlns:p14="http://schemas.microsoft.com/office/powerpoint/2010/main" val="186083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31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Case Study: Arctic Bath Hotel and Spa, Sweden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256" b="-128"/>
          <a:stretch/>
        </p:blipFill>
        <p:spPr>
          <a:xfrm>
            <a:off x="0" y="867281"/>
            <a:ext cx="9144000" cy="3466114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4453139"/>
            <a:ext cx="8229600" cy="5869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For more information about the Arctic Bath Hotel and Spa, click </a:t>
            </a:r>
            <a:r>
              <a:rPr lang="en-US" sz="2000" dirty="0" smtClean="0">
                <a:solidFill>
                  <a:srgbClr val="002060"/>
                </a:solidFill>
                <a:hlinkClick r:id="rId3"/>
              </a:rPr>
              <a:t>here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en-US" sz="2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29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205979"/>
            <a:ext cx="8269287" cy="85725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Wellness Programs &amp; Offerings in Hospitality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7007" y="1059180"/>
            <a:ext cx="8229600" cy="2127107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Wellness Destination Management and Analysis</a:t>
            </a:r>
          </a:p>
          <a:p>
            <a:r>
              <a:rPr lang="en-US" sz="2000" dirty="0">
                <a:solidFill>
                  <a:srgbClr val="002060"/>
                </a:solidFill>
              </a:rPr>
              <a:t>Spa &amp; Hot Springs Management and Analysis</a:t>
            </a:r>
          </a:p>
          <a:p>
            <a:r>
              <a:rPr lang="en-US" sz="2000" dirty="0">
                <a:solidFill>
                  <a:srgbClr val="002060"/>
                </a:solidFill>
              </a:rPr>
              <a:t>Wellness Facility &amp; Amenity Management and </a:t>
            </a:r>
            <a:r>
              <a:rPr lang="en-US" sz="2000" dirty="0" smtClean="0">
                <a:solidFill>
                  <a:srgbClr val="002060"/>
                </a:solidFill>
              </a:rPr>
              <a:t>Analysis</a:t>
            </a:r>
          </a:p>
          <a:p>
            <a:r>
              <a:rPr lang="en-US" sz="2000" dirty="0">
                <a:solidFill>
                  <a:srgbClr val="002060"/>
                </a:solidFill>
              </a:rPr>
              <a:t>Wellness Event Management and Analysis</a:t>
            </a:r>
            <a:endParaRPr lang="en-US" sz="2000" dirty="0" smtClean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0109" y="2863275"/>
            <a:ext cx="5143500" cy="215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6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Meeting and Exceeding Customer Expectations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063229"/>
            <a:ext cx="8229600" cy="35313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Following Pine &amp; Gilmore’s </a:t>
            </a:r>
            <a:r>
              <a:rPr lang="en-US" sz="2000" i="1" dirty="0" smtClean="0">
                <a:solidFill>
                  <a:srgbClr val="002060"/>
                </a:solidFill>
              </a:rPr>
              <a:t>Experience Economy,</a:t>
            </a:r>
            <a:r>
              <a:rPr lang="en-US" sz="2000" dirty="0" smtClean="0">
                <a:solidFill>
                  <a:srgbClr val="002060"/>
                </a:solidFill>
              </a:rPr>
              <a:t> 5 Wellness Design Principles:</a:t>
            </a:r>
          </a:p>
          <a:p>
            <a:pPr marL="741363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</a:rPr>
              <a:t>Theme the wellness experience</a:t>
            </a:r>
          </a:p>
          <a:p>
            <a:pPr marL="741363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</a:rPr>
              <a:t>Harmonize wellness impressions with positive cues</a:t>
            </a:r>
          </a:p>
          <a:p>
            <a:pPr marL="741363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</a:rPr>
              <a:t>Eliminate negative cues</a:t>
            </a:r>
          </a:p>
          <a:p>
            <a:pPr marL="741363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</a:rPr>
              <a:t>Mix in memorabilia</a:t>
            </a:r>
          </a:p>
          <a:p>
            <a:pPr marL="741363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</a:rPr>
              <a:t>Engage all five senses in designing and delivering wellness experience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63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850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Meeting and Exceeding Customer Expectations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391" y="697575"/>
            <a:ext cx="5300546" cy="407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Characteristics of Services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62360" y="921834"/>
            <a:ext cx="7824439" cy="3939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2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2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Standard Operating Procedures (SOPs)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Training</a:t>
            </a:r>
            <a:endParaRPr lang="en-US" sz="1600" dirty="0" smtClean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473" y="1059180"/>
            <a:ext cx="5289972" cy="263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69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Key Performance Indicators (KPIs)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19668" y="962536"/>
            <a:ext cx="8430322" cy="3141114"/>
          </a:xfrm>
        </p:spPr>
        <p:txBody>
          <a:bodyPr numCol="2">
            <a:norm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Capture </a:t>
            </a:r>
            <a:r>
              <a:rPr lang="en-US" sz="2000" dirty="0">
                <a:solidFill>
                  <a:srgbClr val="002060"/>
                </a:solidFill>
              </a:rPr>
              <a:t>rate (the percentage of guests who use spa services)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Average </a:t>
            </a:r>
            <a:r>
              <a:rPr lang="en-US" sz="2000" dirty="0">
                <a:solidFill>
                  <a:srgbClr val="002060"/>
                </a:solidFill>
              </a:rPr>
              <a:t>treatment rate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Treatment </a:t>
            </a:r>
            <a:r>
              <a:rPr lang="en-US" sz="2000" dirty="0">
                <a:solidFill>
                  <a:srgbClr val="002060"/>
                </a:solidFill>
              </a:rPr>
              <a:t>room utilization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Therapist </a:t>
            </a:r>
            <a:r>
              <a:rPr lang="en-US" sz="2000" dirty="0">
                <a:solidFill>
                  <a:srgbClr val="002060"/>
                </a:solidFill>
              </a:rPr>
              <a:t>productivity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Revenue </a:t>
            </a:r>
            <a:r>
              <a:rPr lang="en-US" sz="2000" dirty="0">
                <a:solidFill>
                  <a:srgbClr val="002060"/>
                </a:solidFill>
              </a:rPr>
              <a:t>per guest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Revenue </a:t>
            </a:r>
            <a:r>
              <a:rPr lang="en-US" sz="2000" dirty="0">
                <a:solidFill>
                  <a:srgbClr val="002060"/>
                </a:solidFill>
              </a:rPr>
              <a:t>per square foot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Revenue </a:t>
            </a:r>
            <a:r>
              <a:rPr lang="en-US" sz="2000" dirty="0">
                <a:solidFill>
                  <a:srgbClr val="002060"/>
                </a:solidFill>
              </a:rPr>
              <a:t>per occupied guest room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Number </a:t>
            </a:r>
            <a:r>
              <a:rPr lang="en-US" sz="2000" dirty="0">
                <a:solidFill>
                  <a:srgbClr val="002060"/>
                </a:solidFill>
              </a:rPr>
              <a:t>of services per guest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Retail </a:t>
            </a:r>
            <a:r>
              <a:rPr lang="en-US" sz="2000" dirty="0">
                <a:solidFill>
                  <a:srgbClr val="002060"/>
                </a:solidFill>
              </a:rPr>
              <a:t>sales as a percentage of treatment revenue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Market </a:t>
            </a:r>
            <a:r>
              <a:rPr lang="en-US" sz="2000" dirty="0">
                <a:solidFill>
                  <a:srgbClr val="002060"/>
                </a:solidFill>
              </a:rPr>
              <a:t>segmentation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Revenue </a:t>
            </a:r>
            <a:r>
              <a:rPr lang="en-US" sz="2000" dirty="0">
                <a:solidFill>
                  <a:srgbClr val="002060"/>
                </a:solidFill>
              </a:rPr>
              <a:t>per available treatment hour (</a:t>
            </a:r>
            <a:r>
              <a:rPr lang="en-US" sz="2000" dirty="0" err="1">
                <a:solidFill>
                  <a:srgbClr val="002060"/>
                </a:solidFill>
              </a:rPr>
              <a:t>RevPATH</a:t>
            </a:r>
            <a:r>
              <a:rPr lang="en-US" sz="2000" dirty="0">
                <a:solidFill>
                  <a:srgbClr val="002060"/>
                </a:solidFill>
              </a:rPr>
              <a:t>) </a:t>
            </a:r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Revenue </a:t>
            </a:r>
            <a:r>
              <a:rPr lang="en-US" sz="2000" dirty="0">
                <a:solidFill>
                  <a:srgbClr val="002060"/>
                </a:solidFill>
              </a:rPr>
              <a:t>per available treatment room</a:t>
            </a:r>
          </a:p>
          <a:p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11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22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Methods of Evaluation: 5 Ps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450" y="878172"/>
            <a:ext cx="6823100" cy="3619487"/>
          </a:xfrm>
        </p:spPr>
      </p:pic>
    </p:spTree>
    <p:extLst>
      <p:ext uri="{BB962C8B-B14F-4D97-AF65-F5344CB8AC3E}">
        <p14:creationId xmlns:p14="http://schemas.microsoft.com/office/powerpoint/2010/main" val="156582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4850</TotalTime>
  <Words>619</Words>
  <Application>Microsoft Office PowerPoint</Application>
  <PresentationFormat>On-screen Show (16:9)</PresentationFormat>
  <Paragraphs>70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Office Theme</vt:lpstr>
      <vt:lpstr>1_Office Theme</vt:lpstr>
      <vt:lpstr>Chapter 11 Analysis and management of health and wellness programs and offerings</vt:lpstr>
      <vt:lpstr>Learning Outcomes</vt:lpstr>
      <vt:lpstr>Case Study: Arctic Bath Hotel and Spa, Sweden</vt:lpstr>
      <vt:lpstr>Wellness Programs &amp; Offerings in Hospitality</vt:lpstr>
      <vt:lpstr>Meeting and Exceeding Customer Expectations</vt:lpstr>
      <vt:lpstr>Meeting and Exceeding Customer Expectations</vt:lpstr>
      <vt:lpstr>Characteristics of Services</vt:lpstr>
      <vt:lpstr>Key Performance Indicators (KPIs)</vt:lpstr>
      <vt:lpstr>Methods of Evaluation: 5 Ps</vt:lpstr>
      <vt:lpstr>Data Gathering &amp; Analysis</vt:lpstr>
      <vt:lpstr>Summary </vt:lpstr>
      <vt:lpstr>Summary </vt:lpstr>
      <vt:lpstr>Summary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</dc:creator>
  <cp:lastModifiedBy>Bendegul</cp:lastModifiedBy>
  <cp:revision>166</cp:revision>
  <cp:lastPrinted>2020-03-29T17:54:13Z</cp:lastPrinted>
  <dcterms:created xsi:type="dcterms:W3CDTF">2020-01-04T17:26:58Z</dcterms:created>
  <dcterms:modified xsi:type="dcterms:W3CDTF">2022-06-18T23:28:43Z</dcterms:modified>
</cp:coreProperties>
</file>